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7" r:id="rId5"/>
    <p:sldId id="261" r:id="rId6"/>
    <p:sldId id="258" r:id="rId7"/>
    <p:sldId id="262" r:id="rId8"/>
    <p:sldId id="263" r:id="rId9"/>
    <p:sldId id="264" r:id="rId10"/>
    <p:sldId id="265" r:id="rId11"/>
    <p:sldId id="269" r:id="rId12"/>
    <p:sldId id="266" r:id="rId13"/>
    <p:sldId id="268" r:id="rId14"/>
    <p:sldId id="27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9" autoAdjust="0"/>
    <p:restoredTop sz="92815" autoAdjust="0"/>
  </p:normalViewPr>
  <p:slideViewPr>
    <p:cSldViewPr>
      <p:cViewPr varScale="1">
        <p:scale>
          <a:sx n="99" d="100"/>
          <a:sy n="99" d="100"/>
        </p:scale>
        <p:origin x="12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7439E6C-6E79-4058-9583-1BC318FC882C}" type="datetimeFigureOut">
              <a:rPr lang="fr-FR" smtClean="0"/>
              <a:pPr/>
              <a:t>22/06/2022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515848-557F-4FEF-9948-844D7DCFFF9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39E6C-6E79-4058-9583-1BC318FC882C}" type="datetimeFigureOut">
              <a:rPr lang="fr-FR" smtClean="0"/>
              <a:pPr/>
              <a:t>22/06/2022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15848-557F-4FEF-9948-844D7DCFFF9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ssQKq9TJsg"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www.etaletaculture.fr/histoire/fouquet-quand-la-vanite-mene-tout-droit-au-cachot/" TargetMode="Externa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Louis XIV</a:t>
            </a:r>
            <a:endParaRPr lang="fr-FR" dirty="0"/>
          </a:p>
        </p:txBody>
      </p:sp>
      <p:sp>
        <p:nvSpPr>
          <p:cNvPr id="3" name="Sous-titre 2"/>
          <p:cNvSpPr>
            <a:spLocks noGrp="1"/>
          </p:cNvSpPr>
          <p:nvPr>
            <p:ph type="subTitle" idx="1"/>
          </p:nvPr>
        </p:nvSpPr>
        <p:spPr/>
        <p:txBody>
          <a:bodyPr/>
          <a:lstStyle/>
          <a:p>
            <a:r>
              <a:rPr lang="fr-FR" dirty="0" smtClean="0">
                <a:solidFill>
                  <a:srgbClr val="FF0000"/>
                </a:solidFill>
              </a:rPr>
              <a:t>Architecture, littérature </a:t>
            </a:r>
            <a:endParaRPr lang="fr-F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fficher l'image d'origine"/>
          <p:cNvPicPr>
            <a:picLocks noChangeAspect="1" noChangeArrowheads="1"/>
          </p:cNvPicPr>
          <p:nvPr/>
        </p:nvPicPr>
        <p:blipFill>
          <a:blip r:embed="rId2" cstate="print"/>
          <a:srcRect/>
          <a:stretch>
            <a:fillRect/>
          </a:stretch>
        </p:blipFill>
        <p:spPr bwMode="auto">
          <a:xfrm>
            <a:off x="0" y="0"/>
            <a:ext cx="9144000" cy="6087024"/>
          </a:xfrm>
          <a:prstGeom prst="rect">
            <a:avLst/>
          </a:prstGeom>
          <a:noFill/>
        </p:spPr>
      </p:pic>
      <p:sp>
        <p:nvSpPr>
          <p:cNvPr id="3" name="Titre 2"/>
          <p:cNvSpPr>
            <a:spLocks noGrp="1"/>
          </p:cNvSpPr>
          <p:nvPr>
            <p:ph type="title" idx="4294967295"/>
          </p:nvPr>
        </p:nvSpPr>
        <p:spPr>
          <a:xfrm>
            <a:off x="0" y="6093296"/>
            <a:ext cx="9144000" cy="764704"/>
          </a:xfrm>
        </p:spPr>
        <p:txBody>
          <a:bodyPr/>
          <a:lstStyle/>
          <a:p>
            <a:r>
              <a:rPr lang="fr-FR" dirty="0" smtClean="0"/>
              <a:t>Vaux-Le-</a:t>
            </a:r>
            <a:r>
              <a:rPr lang="fr-FR" baseline="0" dirty="0" smtClean="0"/>
              <a:t>Vicomte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384315"/>
            <a:ext cx="7848872" cy="4708981"/>
          </a:xfrm>
          <a:prstGeom prst="rect">
            <a:avLst/>
          </a:prstGeom>
        </p:spPr>
        <p:txBody>
          <a:bodyPr wrap="square">
            <a:spAutoFit/>
          </a:bodyPr>
          <a:lstStyle/>
          <a:p>
            <a:pPr algn="just"/>
            <a:r>
              <a:rPr lang="fr-FR" sz="2000" dirty="0" smtClean="0">
                <a:solidFill>
                  <a:schemeClr val="bg1"/>
                </a:solidFill>
              </a:rPr>
              <a:t>L’architecture classique française est issue de l’admiration et de l’inspiration de l’Antiquité. Elle fut inventée pour magnifier la gloire de Louis XIV puis rayonna dans toute l’Europe. Cette architecture devient à l’étranger le reflet de la puissance du roi de France.</a:t>
            </a:r>
          </a:p>
          <a:p>
            <a:pPr algn="just"/>
            <a:r>
              <a:rPr lang="fr-FR" sz="2000" dirty="0" smtClean="0">
                <a:solidFill>
                  <a:schemeClr val="bg1"/>
                </a:solidFill>
              </a:rPr>
              <a:t>L’esthétique de cette architecture se rapproche des canons grecs et romains reconnus comme des références idéales. Elle puise aussi ses origines des éléments de la Renaissance.</a:t>
            </a:r>
          </a:p>
          <a:p>
            <a:pPr algn="just"/>
            <a:r>
              <a:rPr lang="fr-FR" sz="2000" dirty="0" smtClean="0">
                <a:solidFill>
                  <a:schemeClr val="bg1"/>
                </a:solidFill>
              </a:rPr>
              <a:t>L’architecture classique se caractérise par une étude rationnelle des proportions héritées de l’Antiquité et par la recherche de compositions symétriques. Les lignes nobles et simples sont recherchées, ainsi que l’équilibre et la sobriété du décor, le but étant que les détails répondent à l’ensemble. Elle représente un idéal d’ordre et de raison.</a:t>
            </a:r>
          </a:p>
          <a:p>
            <a:pPr algn="just"/>
            <a:r>
              <a:rPr lang="fr-FR" sz="2000" dirty="0" smtClean="0">
                <a:solidFill>
                  <a:schemeClr val="bg1"/>
                </a:solidFill>
              </a:rPr>
              <a:t>L’influence des châteaux tels que ceux de </a:t>
            </a:r>
            <a:r>
              <a:rPr lang="fr-FR" sz="2000" dirty="0" smtClean="0">
                <a:solidFill>
                  <a:schemeClr val="bg1"/>
                </a:solidFill>
                <a:hlinkClick r:id="rId2" action="ppaction://hlinksldjump"/>
              </a:rPr>
              <a:t>Versailles</a:t>
            </a:r>
            <a:r>
              <a:rPr lang="fr-FR" sz="2000" dirty="0" smtClean="0">
                <a:solidFill>
                  <a:schemeClr val="bg1"/>
                </a:solidFill>
              </a:rPr>
              <a:t>, Grand Trianon, </a:t>
            </a:r>
            <a:r>
              <a:rPr lang="fr-FR" sz="2000" dirty="0" smtClean="0">
                <a:solidFill>
                  <a:schemeClr val="bg1"/>
                </a:solidFill>
                <a:hlinkClick r:id="rId3" action="ppaction://hlinksldjump"/>
              </a:rPr>
              <a:t>Vaux-le-Vicomte</a:t>
            </a:r>
            <a:r>
              <a:rPr lang="fr-FR" sz="2000" dirty="0" smtClean="0">
                <a:solidFill>
                  <a:schemeClr val="bg1"/>
                </a:solidFill>
              </a:rPr>
              <a:t> est à l’origine du rayonnement de cette architecture à l’étranger.</a:t>
            </a:r>
            <a:endParaRPr lang="fr-FR" sz="2000" dirty="0">
              <a:solidFill>
                <a:schemeClr val="bg1"/>
              </a:solidFill>
            </a:endParaRPr>
          </a:p>
        </p:txBody>
      </p:sp>
      <p:sp>
        <p:nvSpPr>
          <p:cNvPr id="4" name="Titre 3"/>
          <p:cNvSpPr>
            <a:spLocks noGrp="1"/>
          </p:cNvSpPr>
          <p:nvPr>
            <p:ph type="title" idx="4294967295"/>
          </p:nvPr>
        </p:nvSpPr>
        <p:spPr>
          <a:xfrm>
            <a:off x="0" y="0"/>
            <a:ext cx="9144000" cy="1143000"/>
          </a:xfrm>
        </p:spPr>
        <p:txBody>
          <a:bodyPr/>
          <a:lstStyle/>
          <a:p>
            <a:r>
              <a:rPr lang="fr-FR" dirty="0" smtClean="0">
                <a:solidFill>
                  <a:schemeClr val="bg1"/>
                </a:solidFill>
              </a:rPr>
              <a:t>L’architecture classique française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Afficher l'image d'origine"/>
          <p:cNvPicPr>
            <a:picLocks noChangeAspect="1" noChangeArrowheads="1"/>
          </p:cNvPicPr>
          <p:nvPr/>
        </p:nvPicPr>
        <p:blipFill>
          <a:blip r:embed="rId2" cstate="print"/>
          <a:srcRect/>
          <a:stretch>
            <a:fillRect/>
          </a:stretch>
        </p:blipFill>
        <p:spPr bwMode="auto">
          <a:xfrm>
            <a:off x="4270734" y="3588194"/>
            <a:ext cx="4837770" cy="3225182"/>
          </a:xfrm>
          <a:prstGeom prst="rect">
            <a:avLst/>
          </a:prstGeom>
          <a:noFill/>
        </p:spPr>
      </p:pic>
      <p:pic>
        <p:nvPicPr>
          <p:cNvPr id="23558" name="Picture 6" descr="Afficher l'image d'origine"/>
          <p:cNvPicPr>
            <a:picLocks noChangeAspect="1" noChangeArrowheads="1"/>
          </p:cNvPicPr>
          <p:nvPr/>
        </p:nvPicPr>
        <p:blipFill>
          <a:blip r:embed="rId3" cstate="print"/>
          <a:srcRect/>
          <a:stretch>
            <a:fillRect/>
          </a:stretch>
        </p:blipFill>
        <p:spPr bwMode="auto">
          <a:xfrm>
            <a:off x="107504" y="4077072"/>
            <a:ext cx="4104456" cy="2736304"/>
          </a:xfrm>
          <a:prstGeom prst="rect">
            <a:avLst/>
          </a:prstGeom>
          <a:noFill/>
        </p:spPr>
      </p:pic>
      <p:pic>
        <p:nvPicPr>
          <p:cNvPr id="23560" name="Picture 8" descr="Afficher l'image d'origine"/>
          <p:cNvPicPr>
            <a:picLocks noChangeAspect="1" noChangeArrowheads="1"/>
          </p:cNvPicPr>
          <p:nvPr/>
        </p:nvPicPr>
        <p:blipFill>
          <a:blip r:embed="rId4" cstate="print"/>
          <a:srcRect/>
          <a:stretch>
            <a:fillRect/>
          </a:stretch>
        </p:blipFill>
        <p:spPr bwMode="auto">
          <a:xfrm>
            <a:off x="35496" y="61341"/>
            <a:ext cx="8992321" cy="3511675"/>
          </a:xfrm>
          <a:prstGeom prst="rect">
            <a:avLst/>
          </a:prstGeom>
          <a:noFill/>
        </p:spPr>
      </p:pic>
      <p:sp>
        <p:nvSpPr>
          <p:cNvPr id="5" name="Titre 4"/>
          <p:cNvSpPr>
            <a:spLocks noGrp="1"/>
          </p:cNvSpPr>
          <p:nvPr>
            <p:ph type="title" idx="4294967295"/>
          </p:nvPr>
        </p:nvSpPr>
        <p:spPr>
          <a:xfrm>
            <a:off x="107504" y="3573016"/>
            <a:ext cx="4104456" cy="504056"/>
          </a:xfrm>
          <a:solidFill>
            <a:schemeClr val="tx2">
              <a:lumMod val="60000"/>
              <a:lumOff val="40000"/>
            </a:schemeClr>
          </a:solidFill>
        </p:spPr>
        <p:txBody>
          <a:bodyPr>
            <a:normAutofit fontScale="90000"/>
          </a:bodyPr>
          <a:lstStyle/>
          <a:p>
            <a:r>
              <a:rPr lang="fr-FR" sz="3200" dirty="0" smtClean="0">
                <a:solidFill>
                  <a:schemeClr val="bg1"/>
                </a:solidFill>
              </a:rPr>
              <a:t>Versailles</a:t>
            </a:r>
            <a:endParaRPr lang="fr-FR"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jardin à la française</a:t>
            </a:r>
            <a:endParaRPr lang="fr-FR" dirty="0"/>
          </a:p>
        </p:txBody>
      </p:sp>
      <p:sp>
        <p:nvSpPr>
          <p:cNvPr id="3" name="Rectangle 2"/>
          <p:cNvSpPr/>
          <p:nvPr/>
        </p:nvSpPr>
        <p:spPr>
          <a:xfrm>
            <a:off x="594567" y="4653136"/>
            <a:ext cx="8064896" cy="369332"/>
          </a:xfrm>
          <a:prstGeom prst="rect">
            <a:avLst/>
          </a:prstGeom>
        </p:spPr>
        <p:txBody>
          <a:bodyPr wrap="square">
            <a:spAutoFit/>
          </a:bodyPr>
          <a:lstStyle/>
          <a:p>
            <a:r>
              <a:rPr lang="fr-FR" dirty="0"/>
              <a:t>http://www.versailles3d.com/fr/en-video/des-jardins-aux-chateaux-de-trianon.html</a:t>
            </a:r>
          </a:p>
        </p:txBody>
      </p:sp>
      <p:sp>
        <p:nvSpPr>
          <p:cNvPr id="4" name="Rectangle 3"/>
          <p:cNvSpPr/>
          <p:nvPr/>
        </p:nvSpPr>
        <p:spPr>
          <a:xfrm>
            <a:off x="594567" y="3105835"/>
            <a:ext cx="7937873" cy="369332"/>
          </a:xfrm>
          <a:prstGeom prst="rect">
            <a:avLst/>
          </a:prstGeom>
        </p:spPr>
        <p:txBody>
          <a:bodyPr wrap="square">
            <a:spAutoFit/>
          </a:bodyPr>
          <a:lstStyle/>
          <a:p>
            <a:pPr algn="ctr"/>
            <a:r>
              <a:rPr lang="fr-FR" dirty="0"/>
              <a:t>https://vaux-le-vicomte.com/decouvrir/le-jardin-a-la-francaise-2/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cuisine française</a:t>
            </a:r>
            <a:endParaRPr lang="fr-FR" dirty="0"/>
          </a:p>
        </p:txBody>
      </p:sp>
      <p:sp>
        <p:nvSpPr>
          <p:cNvPr id="3" name="Rectangle 2"/>
          <p:cNvSpPr/>
          <p:nvPr/>
        </p:nvSpPr>
        <p:spPr>
          <a:xfrm>
            <a:off x="333872" y="2348880"/>
            <a:ext cx="8352928" cy="369332"/>
          </a:xfrm>
          <a:prstGeom prst="rect">
            <a:avLst/>
          </a:prstGeom>
        </p:spPr>
        <p:txBody>
          <a:bodyPr wrap="square">
            <a:spAutoFit/>
          </a:bodyPr>
          <a:lstStyle/>
          <a:p>
            <a:pPr algn="ctr"/>
            <a:r>
              <a:rPr lang="fr-FR" dirty="0"/>
              <a:t>https://www.chateauversailles.fr/decouvrir/histoire/grandes-dates/tables-royales</a:t>
            </a:r>
          </a:p>
        </p:txBody>
      </p:sp>
      <p:sp>
        <p:nvSpPr>
          <p:cNvPr id="4" name="Rectangle 3"/>
          <p:cNvSpPr/>
          <p:nvPr/>
        </p:nvSpPr>
        <p:spPr>
          <a:xfrm>
            <a:off x="467544" y="4643844"/>
            <a:ext cx="8208912" cy="369332"/>
          </a:xfrm>
          <a:prstGeom prst="rect">
            <a:avLst/>
          </a:prstGeom>
        </p:spPr>
        <p:txBody>
          <a:bodyPr wrap="square">
            <a:spAutoFit/>
          </a:bodyPr>
          <a:lstStyle/>
          <a:p>
            <a:r>
              <a:rPr lang="fr-FR" dirty="0"/>
              <a:t>https://www.chateauversailles.fr/decouvrir/histoire/grandes-dates/chocolat-versailles</a:t>
            </a:r>
          </a:p>
        </p:txBody>
      </p:sp>
    </p:spTree>
    <p:extLst>
      <p:ext uri="{BB962C8B-B14F-4D97-AF65-F5344CB8AC3E}">
        <p14:creationId xmlns:p14="http://schemas.microsoft.com/office/powerpoint/2010/main" val="157361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lstStyle/>
          <a:p>
            <a:r>
              <a:rPr lang="fr-FR" dirty="0" smtClean="0"/>
              <a:t>Quelle aventure : </a:t>
            </a:r>
            <a:r>
              <a:rPr lang="fr-FR" cap="all" dirty="0" smtClean="0"/>
              <a:t>à</a:t>
            </a:r>
            <a:r>
              <a:rPr lang="fr-FR" dirty="0" smtClean="0"/>
              <a:t> la cour de Louis XIV</a:t>
            </a:r>
            <a:endParaRPr lang="fr-FR" dirty="0"/>
          </a:p>
        </p:txBody>
      </p:sp>
      <p:grpSp>
        <p:nvGrpSpPr>
          <p:cNvPr id="7" name="Groupe 6"/>
          <p:cNvGrpSpPr/>
          <p:nvPr/>
        </p:nvGrpSpPr>
        <p:grpSpPr>
          <a:xfrm>
            <a:off x="0" y="1025352"/>
            <a:ext cx="9144000" cy="5832648"/>
            <a:chOff x="1" y="798743"/>
            <a:chExt cx="8388424" cy="5143499"/>
          </a:xfrm>
        </p:grpSpPr>
        <p:pic>
          <p:nvPicPr>
            <p:cNvPr id="1026" name="Picture 2"/>
            <p:cNvPicPr>
              <a:picLocks noChangeAspect="1" noChangeArrowheads="1"/>
            </p:cNvPicPr>
            <p:nvPr/>
          </p:nvPicPr>
          <p:blipFill>
            <a:blip r:embed="rId2" cstate="print"/>
            <a:srcRect/>
            <a:stretch>
              <a:fillRect/>
            </a:stretch>
          </p:blipFill>
          <p:spPr bwMode="auto">
            <a:xfrm>
              <a:off x="1" y="798743"/>
              <a:ext cx="8388424" cy="5143499"/>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1796" t="13981" r="11922" b="14718"/>
            <a:stretch>
              <a:fillRect/>
            </a:stretch>
          </p:blipFill>
          <p:spPr bwMode="auto">
            <a:xfrm>
              <a:off x="34085" y="1124744"/>
              <a:ext cx="8354339" cy="4392488"/>
            </a:xfrm>
            <a:prstGeom prst="rect">
              <a:avLst/>
            </a:prstGeom>
            <a:noFill/>
            <a:ln w="9525">
              <a:noFill/>
              <a:miter lim="800000"/>
              <a:headEnd/>
              <a:tailEnd/>
            </a:ln>
          </p:spPr>
        </p:pic>
      </p:grpSp>
      <p:sp>
        <p:nvSpPr>
          <p:cNvPr id="6" name="Triangle isocèle 5">
            <a:hlinkClick r:id="rId3"/>
          </p:cNvPr>
          <p:cNvSpPr/>
          <p:nvPr/>
        </p:nvSpPr>
        <p:spPr>
          <a:xfrm rot="5400000">
            <a:off x="3995936" y="3068960"/>
            <a:ext cx="1296144" cy="1152128"/>
          </a:xfrm>
          <a:prstGeom prst="triangl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58000"/>
          </a:xfrm>
          <a:prstGeom prst="rect">
            <a:avLst/>
          </a:prstGeom>
        </p:spPr>
        <p:txBody>
          <a:bodyPr wrap="square" numCol="2">
            <a:spAutoFit/>
          </a:bodyPr>
          <a:lstStyle/>
          <a:p>
            <a:r>
              <a:rPr lang="fr-FR" sz="1200" dirty="0" smtClean="0">
                <a:solidFill>
                  <a:schemeClr val="bg1"/>
                </a:solidFill>
              </a:rPr>
              <a:t>Louis XIV (1638 - 1er septembre 1715) - Il va vivre 77 ans</a:t>
            </a:r>
          </a:p>
          <a:p>
            <a:r>
              <a:rPr lang="fr-FR" sz="1200" dirty="0" smtClean="0">
                <a:solidFill>
                  <a:schemeClr val="bg1"/>
                </a:solidFill>
              </a:rPr>
              <a:t>Il fait construire Versailles à 23 ans à cause de Nicolas Fouquet</a:t>
            </a:r>
          </a:p>
          <a:p>
            <a:r>
              <a:rPr lang="fr-FR" sz="1200" dirty="0" smtClean="0">
                <a:solidFill>
                  <a:schemeClr val="bg1"/>
                </a:solidFill>
              </a:rPr>
              <a:t>Installation définitive en 1682</a:t>
            </a:r>
          </a:p>
          <a:p>
            <a:r>
              <a:rPr lang="fr-FR" sz="1200" dirty="0" smtClean="0">
                <a:solidFill>
                  <a:schemeClr val="bg1"/>
                </a:solidFill>
              </a:rPr>
              <a:t>Autres châteaux : Louvre, St-Germain en Laye, Fontainebleau. </a:t>
            </a:r>
          </a:p>
          <a:p>
            <a:r>
              <a:rPr lang="fr-FR" sz="1200" dirty="0" smtClean="0">
                <a:solidFill>
                  <a:schemeClr val="bg1"/>
                </a:solidFill>
              </a:rPr>
              <a:t>Le roi prend un bouillon à 9 heures du matin, un diner à 13 heures (3 services de 3 plats) et un souper à 22 heures + une petite collation vers minuit. Une centaine de courtisans assistent au premier repas du roi.</a:t>
            </a:r>
          </a:p>
          <a:p>
            <a:r>
              <a:rPr lang="fr-FR" sz="1200" dirty="0" smtClean="0">
                <a:solidFill>
                  <a:schemeClr val="bg1"/>
                </a:solidFill>
              </a:rPr>
              <a:t>Affaire des poisons : arsenic. La coupable est brûlée vive en Place de grève.</a:t>
            </a:r>
          </a:p>
          <a:p>
            <a:r>
              <a:rPr lang="fr-FR" sz="1200" dirty="0" smtClean="0">
                <a:solidFill>
                  <a:schemeClr val="bg1"/>
                </a:solidFill>
              </a:rPr>
              <a:t>Médecine : Une saignée sert à extraire les mauvaises humeurs du corps.</a:t>
            </a:r>
          </a:p>
          <a:p>
            <a:r>
              <a:rPr lang="fr-FR" sz="1200" dirty="0" smtClean="0">
                <a:solidFill>
                  <a:schemeClr val="bg1"/>
                </a:solidFill>
              </a:rPr>
              <a:t>On utilise aussi les sangsues, les purges, les lavements pour soigner.</a:t>
            </a:r>
          </a:p>
          <a:p>
            <a:r>
              <a:rPr lang="fr-FR" sz="1200" dirty="0" smtClean="0">
                <a:solidFill>
                  <a:schemeClr val="bg1"/>
                </a:solidFill>
              </a:rPr>
              <a:t>Il y a 200 médecins dans tout le royaume. Sinon on va chez le barbier.</a:t>
            </a:r>
          </a:p>
          <a:p>
            <a:r>
              <a:rPr lang="fr-FR" sz="1200" dirty="0" smtClean="0">
                <a:solidFill>
                  <a:schemeClr val="bg1"/>
                </a:solidFill>
              </a:rPr>
              <a:t>Un enfant sur 4 meurt avant l'âge d'un an. Épidémies de variole, de paludisme, de peste. La famine tue aussi le petit peuple.</a:t>
            </a:r>
          </a:p>
          <a:p>
            <a:r>
              <a:rPr lang="fr-FR" sz="1200" dirty="0" smtClean="0">
                <a:solidFill>
                  <a:schemeClr val="bg1"/>
                </a:solidFill>
              </a:rPr>
              <a:t>Les jardins de Versailles ont été dessinés par </a:t>
            </a:r>
            <a:r>
              <a:rPr lang="fr-FR" sz="1200" dirty="0" err="1" smtClean="0">
                <a:solidFill>
                  <a:schemeClr val="bg1"/>
                </a:solidFill>
              </a:rPr>
              <a:t>Lenotre</a:t>
            </a:r>
            <a:r>
              <a:rPr lang="fr-FR" sz="1200" dirty="0" smtClean="0">
                <a:solidFill>
                  <a:schemeClr val="bg1"/>
                </a:solidFill>
              </a:rPr>
              <a:t> sur d'anciens marécages.</a:t>
            </a:r>
          </a:p>
          <a:p>
            <a:r>
              <a:rPr lang="fr-FR" sz="1200" dirty="0" smtClean="0">
                <a:solidFill>
                  <a:schemeClr val="bg1"/>
                </a:solidFill>
              </a:rPr>
              <a:t>Jean-Baptiste POQUELIN, dit </a:t>
            </a:r>
            <a:r>
              <a:rPr lang="fr-FR" sz="1200" dirty="0" smtClean="0">
                <a:solidFill>
                  <a:schemeClr val="bg1"/>
                </a:solidFill>
                <a:hlinkClick r:id="rId2" action="ppaction://hlinksldjump"/>
              </a:rPr>
              <a:t>Molière</a:t>
            </a:r>
            <a:r>
              <a:rPr lang="fr-FR" sz="1200" dirty="0" smtClean="0">
                <a:solidFill>
                  <a:schemeClr val="bg1"/>
                </a:solidFill>
              </a:rPr>
              <a:t>, a créé un personnage de Malade Imaginaire. Le Roi finance certains artistes . Jean de la Fontaine n’est pas beaucoup aimé à cause de </a:t>
            </a:r>
            <a:r>
              <a:rPr lang="fr-FR" sz="1200" dirty="0" smtClean="0">
                <a:solidFill>
                  <a:schemeClr val="bg1"/>
                </a:solidFill>
                <a:hlinkClick r:id="rId3" action="ppaction://hlinksldjump"/>
              </a:rPr>
              <a:t>Nicolas Fouquet</a:t>
            </a:r>
            <a:r>
              <a:rPr lang="fr-FR" sz="1200" dirty="0" smtClean="0">
                <a:solidFill>
                  <a:schemeClr val="bg1"/>
                </a:solidFill>
              </a:rPr>
              <a:t>.</a:t>
            </a:r>
          </a:p>
          <a:p>
            <a:r>
              <a:rPr lang="fr-FR" sz="1200" dirty="0" smtClean="0">
                <a:solidFill>
                  <a:schemeClr val="bg1"/>
                </a:solidFill>
              </a:rPr>
              <a:t>Jean Racine est historiographe du roi.</a:t>
            </a:r>
          </a:p>
          <a:p>
            <a:r>
              <a:rPr lang="fr-FR" sz="1200" b="1" dirty="0" smtClean="0">
                <a:solidFill>
                  <a:schemeClr val="bg1"/>
                </a:solidFill>
              </a:rPr>
              <a:t>17:00 - </a:t>
            </a:r>
            <a:r>
              <a:rPr lang="fr-FR" sz="1200" dirty="0" smtClean="0">
                <a:solidFill>
                  <a:schemeClr val="bg1"/>
                </a:solidFill>
              </a:rPr>
              <a:t>Jean-Baptiste Lully est un chorégraphe qui meurt de la gangrène après s'être écrasé le pied avec sa canne.</a:t>
            </a:r>
          </a:p>
          <a:p>
            <a:r>
              <a:rPr lang="fr-FR" sz="1200" dirty="0" smtClean="0">
                <a:solidFill>
                  <a:schemeClr val="bg1"/>
                </a:solidFill>
              </a:rPr>
              <a:t>Le style en peinture est le classicisme. </a:t>
            </a:r>
          </a:p>
          <a:p>
            <a:r>
              <a:rPr lang="fr-FR" sz="1200" dirty="0" smtClean="0">
                <a:solidFill>
                  <a:schemeClr val="bg1"/>
                </a:solidFill>
              </a:rPr>
              <a:t>Poussin, Le Brun, glorifient Louis XIV qui apparait toujours plus grand que les autres alors qu'il mesure en réalité 1m65.</a:t>
            </a:r>
          </a:p>
          <a:p>
            <a:r>
              <a:rPr lang="fr-FR" sz="1200" dirty="0" smtClean="0">
                <a:solidFill>
                  <a:schemeClr val="bg1"/>
                </a:solidFill>
              </a:rPr>
              <a:t>Le roi vient de créer l'Académie des Sciences</a:t>
            </a:r>
          </a:p>
          <a:p>
            <a:r>
              <a:rPr lang="fr-FR" sz="1200" dirty="0" smtClean="0">
                <a:solidFill>
                  <a:schemeClr val="bg1"/>
                </a:solidFill>
              </a:rPr>
              <a:t>Paris à l'époque avait 500 000 habitants. Capitale la plus peuplée d'Europe. </a:t>
            </a:r>
          </a:p>
          <a:p>
            <a:r>
              <a:rPr lang="fr-FR" sz="1200" dirty="0" smtClean="0">
                <a:solidFill>
                  <a:schemeClr val="bg1"/>
                </a:solidFill>
              </a:rPr>
              <a:t>Déjà 20 millions d'habitants en France (3 fois moins qu'aujourd'hui).</a:t>
            </a:r>
          </a:p>
          <a:p>
            <a:r>
              <a:rPr lang="fr-FR" sz="1200" dirty="0" smtClean="0">
                <a:solidFill>
                  <a:schemeClr val="bg1"/>
                </a:solidFill>
              </a:rPr>
              <a:t>Molière était tuberculeux. </a:t>
            </a:r>
            <a:br>
              <a:rPr lang="fr-FR" sz="1200" dirty="0" smtClean="0">
                <a:solidFill>
                  <a:schemeClr val="bg1"/>
                </a:solidFill>
              </a:rPr>
            </a:br>
            <a:r>
              <a:rPr lang="fr-FR" sz="1200" dirty="0" smtClean="0">
                <a:solidFill>
                  <a:schemeClr val="bg1"/>
                </a:solidFill>
              </a:rPr>
              <a:t>Il crache le sang et meurt chez lui le 17 février 1673.</a:t>
            </a:r>
          </a:p>
          <a:p>
            <a:r>
              <a:rPr lang="fr-FR" sz="1200" dirty="0" smtClean="0">
                <a:solidFill>
                  <a:schemeClr val="bg1"/>
                </a:solidFill>
              </a:rPr>
              <a:t>On joue à la cour, au billard, aux cartes. Le courtisan cherche à se montrer, se faire remarquer par le Roi qui distribue les charges, les titres et les pensions. Ainsi le roi contrôle une noblesse en qui il n'a pas confiance.  Louis XIV garde un mauvais souvenir de la Fronde, une révolte qui a eu lieu quand il avait 5 ans.</a:t>
            </a:r>
          </a:p>
          <a:p>
            <a:r>
              <a:rPr lang="fr-FR" sz="1200" dirty="0" smtClean="0">
                <a:solidFill>
                  <a:schemeClr val="bg1"/>
                </a:solidFill>
              </a:rPr>
              <a:t>Les spectacles de la cour sont somptueux.  On peut y voir des dromadaires et des éléphants. Les distractions sont le théâtre, la comédie ou le ballet.</a:t>
            </a:r>
          </a:p>
          <a:p>
            <a:r>
              <a:rPr lang="fr-FR" sz="1200" dirty="0" smtClean="0">
                <a:solidFill>
                  <a:schemeClr val="bg1"/>
                </a:solidFill>
              </a:rPr>
              <a:t>Organisation de paris (à crédit), de jeux de hasard : pas d'argent sur les tables. La favorite du roi se nomme Mme de Montespan.</a:t>
            </a:r>
          </a:p>
          <a:p>
            <a:r>
              <a:rPr lang="fr-FR" sz="1200" b="1" dirty="0" smtClean="0">
                <a:solidFill>
                  <a:schemeClr val="bg1"/>
                </a:solidFill>
              </a:rPr>
              <a:t>28:00</a:t>
            </a:r>
            <a:r>
              <a:rPr lang="fr-FR" sz="1200" dirty="0" smtClean="0">
                <a:solidFill>
                  <a:schemeClr val="bg1"/>
                </a:solidFill>
              </a:rPr>
              <a:t> - A la cour, le Grand maître distribue les charges aux courtisans. </a:t>
            </a:r>
          </a:p>
          <a:p>
            <a:r>
              <a:rPr lang="fr-FR" sz="1200" dirty="0" smtClean="0">
                <a:solidFill>
                  <a:schemeClr val="bg1"/>
                </a:solidFill>
              </a:rPr>
              <a:t>En échange ils obtiennent des avantages : un mariage, un domaine, une place pour un membre de la famille. Ils sont également logés et en pension complète. </a:t>
            </a:r>
          </a:p>
          <a:p>
            <a:r>
              <a:rPr lang="fr-FR" sz="1200" dirty="0" smtClean="0">
                <a:solidFill>
                  <a:schemeClr val="bg1"/>
                </a:solidFill>
              </a:rPr>
              <a:t>Les femmes portent des mouches sur leur visage. Chaque mouche a son nom et sa signification.</a:t>
            </a:r>
          </a:p>
          <a:p>
            <a:r>
              <a:rPr lang="fr-FR" sz="1200" dirty="0" smtClean="0">
                <a:solidFill>
                  <a:schemeClr val="bg1"/>
                </a:solidFill>
              </a:rPr>
              <a:t>La ville de Paris : la mendicité y est interdite. Le peuple souffre. Ce qui coûte le plus cher ce sont les guerres. Ce qui rapporte le plus, au contraire, c'est le commerce des esclaves. La noblesse (qui défend le royaume) et le clergé (qui prie) n'ont pas à payer d'impôts. Le Tiers-État travaille et paye des impôts.</a:t>
            </a:r>
          </a:p>
          <a:p>
            <a:r>
              <a:rPr lang="fr-FR" sz="1200" dirty="0" smtClean="0">
                <a:solidFill>
                  <a:schemeClr val="bg1"/>
                </a:solidFill>
              </a:rPr>
              <a:t>Santé : Le Roi est souvent malade : maux de ventre, fièvre, crises de goutte (inflammation des articulations). Le roi  n’a presque plus de dents.  </a:t>
            </a:r>
          </a:p>
          <a:p>
            <a:r>
              <a:rPr lang="fr-FR" sz="1200" b="1" dirty="0" smtClean="0">
                <a:solidFill>
                  <a:schemeClr val="bg1"/>
                </a:solidFill>
              </a:rPr>
              <a:t>38:00</a:t>
            </a:r>
            <a:r>
              <a:rPr lang="fr-FR" sz="1200" dirty="0" smtClean="0">
                <a:solidFill>
                  <a:schemeClr val="bg1"/>
                </a:solidFill>
              </a:rPr>
              <a:t> : Les femmes à la cour.</a:t>
            </a:r>
          </a:p>
          <a:p>
            <a:r>
              <a:rPr lang="fr-FR" sz="1200" dirty="0" smtClean="0">
                <a:solidFill>
                  <a:schemeClr val="bg1"/>
                </a:solidFill>
              </a:rPr>
              <a:t>Louis XIV est marié à Marie-Thérèse d'Espagne. Ils ont 6 enfants dont un seul survivra (le Grand Dauphin). Celui qui succèdera à Louis XIV est son petit-fils.</a:t>
            </a:r>
          </a:p>
          <a:p>
            <a:r>
              <a:rPr lang="fr-FR" sz="1200" dirty="0" smtClean="0">
                <a:solidFill>
                  <a:schemeClr val="bg1"/>
                </a:solidFill>
              </a:rPr>
              <a:t>Favorites : Mme de La Vallière, Mme de Montespan (8 enfants tous légitimés), </a:t>
            </a:r>
          </a:p>
          <a:p>
            <a:r>
              <a:rPr lang="fr-FR" sz="1200" dirty="0" smtClean="0">
                <a:solidFill>
                  <a:schemeClr val="bg1"/>
                </a:solidFill>
              </a:rPr>
              <a:t>Mme de Maintenon, préceptrice deviendra finalement l'épouse du roi après la mort de la reine.</a:t>
            </a:r>
          </a:p>
          <a:p>
            <a:r>
              <a:rPr lang="fr-FR" sz="1200" b="1" dirty="0" smtClean="0">
                <a:solidFill>
                  <a:schemeClr val="bg1"/>
                </a:solidFill>
              </a:rPr>
              <a:t>43:30</a:t>
            </a:r>
            <a:r>
              <a:rPr lang="fr-FR" sz="1200" dirty="0" smtClean="0">
                <a:solidFill>
                  <a:schemeClr val="bg1"/>
                </a:solidFill>
              </a:rPr>
              <a:t> - 500 livres représentent 2 ans de salaire d'une cuisinière. </a:t>
            </a:r>
          </a:p>
          <a:p>
            <a:r>
              <a:rPr lang="fr-FR" sz="1200" dirty="0" smtClean="0">
                <a:solidFill>
                  <a:schemeClr val="bg1"/>
                </a:solidFill>
              </a:rPr>
              <a:t>Les pièces sont des louis d'or, des écus (en argent et en cuivre), et des sols ou des sous. </a:t>
            </a:r>
          </a:p>
          <a:p>
            <a:r>
              <a:rPr lang="fr-FR" sz="1200" b="1" dirty="0" smtClean="0">
                <a:solidFill>
                  <a:schemeClr val="bg1"/>
                </a:solidFill>
              </a:rPr>
              <a:t>46:00</a:t>
            </a:r>
            <a:r>
              <a:rPr lang="fr-FR" sz="1200" dirty="0" smtClean="0">
                <a:solidFill>
                  <a:schemeClr val="bg1"/>
                </a:solidFill>
              </a:rPr>
              <a:t> - L'une des activités favorites du Roi est la chasse à courre. </a:t>
            </a:r>
          </a:p>
          <a:p>
            <a:r>
              <a:rPr lang="fr-FR" sz="1200" dirty="0" smtClean="0">
                <a:solidFill>
                  <a:schemeClr val="bg1"/>
                </a:solidFill>
              </a:rPr>
              <a:t>Elle a lieu l'après-midi à 15 heures. La messe, elle, est à 10 heures du matin.</a:t>
            </a:r>
          </a:p>
          <a:p>
            <a:r>
              <a:rPr lang="fr-FR" sz="1200" dirty="0" smtClean="0">
                <a:solidFill>
                  <a:schemeClr val="bg1"/>
                </a:solidFill>
              </a:rPr>
              <a:t>Les gens à l'époque n'aiment pas l'eau et pensent qu'elle provoque des maladies. Ils pratiquent la toilette sèche qui consiste à changer de vêtements plusieurs fois par jour et à se parfumer.</a:t>
            </a:r>
            <a:endParaRPr lang="fr-FR" sz="1100" dirty="0">
              <a:solidFill>
                <a:schemeClr val="bg1"/>
              </a:solidFill>
            </a:endParaRPr>
          </a:p>
        </p:txBody>
      </p:sp>
      <p:sp>
        <p:nvSpPr>
          <p:cNvPr id="4" name="Titre 3"/>
          <p:cNvSpPr>
            <a:spLocks noGrp="1"/>
          </p:cNvSpPr>
          <p:nvPr>
            <p:ph type="title" idx="4294967295"/>
          </p:nvPr>
        </p:nvSpPr>
        <p:spPr>
          <a:xfrm>
            <a:off x="4572000" y="6453336"/>
            <a:ext cx="4572000" cy="404664"/>
          </a:xfrm>
        </p:spPr>
        <p:txBody>
          <a:bodyPr>
            <a:noAutofit/>
          </a:bodyPr>
          <a:lstStyle/>
          <a:p>
            <a:r>
              <a:rPr lang="fr-FR" sz="2400" dirty="0" smtClean="0"/>
              <a:t>Résumé de la vidéo</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292080" y="0"/>
            <a:ext cx="3851920" cy="1143000"/>
          </a:xfrm>
        </p:spPr>
        <p:txBody>
          <a:bodyPr>
            <a:normAutofit/>
          </a:bodyPr>
          <a:lstStyle/>
          <a:p>
            <a:r>
              <a:rPr lang="fr-FR" dirty="0" smtClean="0">
                <a:solidFill>
                  <a:schemeClr val="bg1"/>
                </a:solidFill>
              </a:rPr>
              <a:t>André Le Nôtre</a:t>
            </a:r>
            <a:endParaRPr lang="fr-FR" dirty="0">
              <a:solidFill>
                <a:schemeClr val="bg1"/>
              </a:solidFill>
            </a:endParaRPr>
          </a:p>
        </p:txBody>
      </p:sp>
      <p:pic>
        <p:nvPicPr>
          <p:cNvPr id="1026" name="Picture 2" descr="Description de cette image, également commentée ci-après"/>
          <p:cNvPicPr>
            <a:picLocks noChangeAspect="1" noChangeArrowheads="1"/>
          </p:cNvPicPr>
          <p:nvPr/>
        </p:nvPicPr>
        <p:blipFill>
          <a:blip r:embed="rId2" cstate="print"/>
          <a:srcRect/>
          <a:stretch>
            <a:fillRect/>
          </a:stretch>
        </p:blipFill>
        <p:spPr bwMode="auto">
          <a:xfrm>
            <a:off x="0" y="-1"/>
            <a:ext cx="5220072" cy="688458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he-athenaeum.org/art/display_image.php?id=182296"/>
          <p:cNvPicPr>
            <a:picLocks noChangeAspect="1" noChangeArrowheads="1"/>
          </p:cNvPicPr>
          <p:nvPr/>
        </p:nvPicPr>
        <p:blipFill>
          <a:blip r:embed="rId2" cstate="print">
            <a:lum bright="20000"/>
          </a:blip>
          <a:srcRect/>
          <a:stretch>
            <a:fillRect/>
          </a:stretch>
        </p:blipFill>
        <p:spPr bwMode="auto">
          <a:xfrm>
            <a:off x="1" y="-27384"/>
            <a:ext cx="9144000" cy="6729413"/>
          </a:xfrm>
          <a:prstGeom prst="rect">
            <a:avLst/>
          </a:prstGeom>
          <a:noFill/>
        </p:spPr>
      </p:pic>
      <p:sp>
        <p:nvSpPr>
          <p:cNvPr id="3" name="Titre 2"/>
          <p:cNvSpPr>
            <a:spLocks noGrp="1"/>
          </p:cNvSpPr>
          <p:nvPr>
            <p:ph type="title" idx="4294967295"/>
          </p:nvPr>
        </p:nvSpPr>
        <p:spPr>
          <a:xfrm>
            <a:off x="0" y="0"/>
            <a:ext cx="9144000" cy="692696"/>
          </a:xfrm>
        </p:spPr>
        <p:txBody>
          <a:bodyPr>
            <a:normAutofit fontScale="90000"/>
          </a:bodyPr>
          <a:lstStyle/>
          <a:p>
            <a:r>
              <a:rPr lang="fr-FR" dirty="0" smtClean="0">
                <a:solidFill>
                  <a:schemeClr val="bg1"/>
                </a:solidFill>
              </a:rPr>
              <a:t>Molière</a:t>
            </a:r>
            <a:r>
              <a:rPr lang="fr-FR" baseline="0" dirty="0" smtClean="0">
                <a:solidFill>
                  <a:schemeClr val="bg1"/>
                </a:solidFill>
              </a:rPr>
              <a:t> et Louis XIV</a:t>
            </a:r>
            <a:endParaRPr lang="fr-FR"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lstStyle/>
          <a:p>
            <a:r>
              <a:rPr lang="fr-FR" b="1" dirty="0" smtClean="0">
                <a:solidFill>
                  <a:schemeClr val="bg1"/>
                </a:solidFill>
              </a:rPr>
              <a:t>Sous le soleil de Versailles</a:t>
            </a:r>
            <a:endParaRPr lang="fr-FR" b="1" dirty="0">
              <a:solidFill>
                <a:schemeClr val="bg1"/>
              </a:solidFill>
            </a:endParaRPr>
          </a:p>
        </p:txBody>
      </p:sp>
      <p:sp>
        <p:nvSpPr>
          <p:cNvPr id="3" name="Rectangle 2"/>
          <p:cNvSpPr/>
          <p:nvPr/>
        </p:nvSpPr>
        <p:spPr>
          <a:xfrm>
            <a:off x="179512" y="6372036"/>
            <a:ext cx="8784976" cy="369332"/>
          </a:xfrm>
          <a:prstGeom prst="rect">
            <a:avLst/>
          </a:prstGeom>
        </p:spPr>
        <p:txBody>
          <a:bodyPr wrap="square">
            <a:spAutoFit/>
          </a:bodyPr>
          <a:lstStyle/>
          <a:p>
            <a:pPr algn="ctr"/>
            <a:r>
              <a:rPr lang="fr-FR" dirty="0" smtClean="0"/>
              <a:t>https://www.youtube.com/watch?v=XFmG6ku-C8g</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fficher l'image d'origine"/>
          <p:cNvPicPr>
            <a:picLocks noChangeAspect="1" noChangeArrowheads="1"/>
          </p:cNvPicPr>
          <p:nvPr/>
        </p:nvPicPr>
        <p:blipFill>
          <a:blip r:embed="rId2" cstate="print"/>
          <a:srcRect/>
          <a:stretch>
            <a:fillRect/>
          </a:stretch>
        </p:blipFill>
        <p:spPr bwMode="auto">
          <a:xfrm>
            <a:off x="0" y="0"/>
            <a:ext cx="5580112" cy="6877294"/>
          </a:xfrm>
          <a:prstGeom prst="rect">
            <a:avLst/>
          </a:prstGeom>
          <a:noFill/>
        </p:spPr>
      </p:pic>
      <p:sp>
        <p:nvSpPr>
          <p:cNvPr id="3" name="Titre 2"/>
          <p:cNvSpPr>
            <a:spLocks noGrp="1"/>
          </p:cNvSpPr>
          <p:nvPr>
            <p:ph type="title" idx="4294967295"/>
          </p:nvPr>
        </p:nvSpPr>
        <p:spPr>
          <a:xfrm>
            <a:off x="5580112" y="0"/>
            <a:ext cx="3563888" cy="1196752"/>
          </a:xfrm>
        </p:spPr>
        <p:txBody>
          <a:bodyPr/>
          <a:lstStyle/>
          <a:p>
            <a:r>
              <a:rPr lang="fr-FR" dirty="0" smtClean="0">
                <a:solidFill>
                  <a:schemeClr val="bg1"/>
                </a:solidFill>
              </a:rPr>
              <a:t>Molière</a:t>
            </a:r>
            <a:endParaRPr lang="fr-F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fficher l'image d'origine"/>
          <p:cNvPicPr>
            <a:picLocks noChangeAspect="1" noChangeArrowheads="1"/>
          </p:cNvPicPr>
          <p:nvPr/>
        </p:nvPicPr>
        <p:blipFill>
          <a:blip r:embed="rId2" cstate="print"/>
          <a:srcRect/>
          <a:stretch>
            <a:fillRect/>
          </a:stretch>
        </p:blipFill>
        <p:spPr bwMode="auto">
          <a:xfrm>
            <a:off x="0" y="0"/>
            <a:ext cx="5387645" cy="6858000"/>
          </a:xfrm>
          <a:prstGeom prst="rect">
            <a:avLst/>
          </a:prstGeom>
          <a:noFill/>
        </p:spPr>
      </p:pic>
      <p:sp>
        <p:nvSpPr>
          <p:cNvPr id="3" name="Titre 2"/>
          <p:cNvSpPr>
            <a:spLocks noGrp="1"/>
          </p:cNvSpPr>
          <p:nvPr>
            <p:ph type="title" idx="4294967295"/>
          </p:nvPr>
        </p:nvSpPr>
        <p:spPr>
          <a:xfrm>
            <a:off x="5364088" y="0"/>
            <a:ext cx="3779912" cy="1268760"/>
          </a:xfrm>
        </p:spPr>
        <p:txBody>
          <a:bodyPr>
            <a:normAutofit fontScale="90000"/>
          </a:bodyPr>
          <a:lstStyle/>
          <a:p>
            <a:r>
              <a:rPr lang="fr-FR" dirty="0" smtClean="0">
                <a:solidFill>
                  <a:schemeClr val="bg1"/>
                </a:solidFill>
              </a:rPr>
              <a:t>Jean de la Fontaine</a:t>
            </a:r>
            <a:endParaRPr lang="fr-F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Nicolas Fouquet"/>
          <p:cNvPicPr>
            <a:picLocks noChangeAspect="1" noChangeArrowheads="1"/>
          </p:cNvPicPr>
          <p:nvPr/>
        </p:nvPicPr>
        <p:blipFill>
          <a:blip r:embed="rId2" cstate="print"/>
          <a:srcRect l="11880" r="28189"/>
          <a:stretch>
            <a:fillRect/>
          </a:stretch>
        </p:blipFill>
        <p:spPr bwMode="auto">
          <a:xfrm>
            <a:off x="107504" y="620688"/>
            <a:ext cx="4032448" cy="3864038"/>
          </a:xfrm>
          <a:prstGeom prst="rect">
            <a:avLst/>
          </a:prstGeom>
          <a:noFill/>
        </p:spPr>
      </p:pic>
      <p:pic>
        <p:nvPicPr>
          <p:cNvPr id="21506" name="Picture 2" descr="Afficher l'image d'origine"/>
          <p:cNvPicPr>
            <a:picLocks noChangeAspect="1" noChangeArrowheads="1"/>
          </p:cNvPicPr>
          <p:nvPr/>
        </p:nvPicPr>
        <p:blipFill>
          <a:blip r:embed="rId3" cstate="print"/>
          <a:srcRect/>
          <a:stretch>
            <a:fillRect/>
          </a:stretch>
        </p:blipFill>
        <p:spPr bwMode="auto">
          <a:xfrm>
            <a:off x="4389952" y="620688"/>
            <a:ext cx="4574536" cy="6099382"/>
          </a:xfrm>
          <a:prstGeom prst="rect">
            <a:avLst/>
          </a:prstGeom>
          <a:noFill/>
        </p:spPr>
      </p:pic>
      <p:pic>
        <p:nvPicPr>
          <p:cNvPr id="21510" name="Picture 6" descr="Blason de la famille Fouque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91536" y="5373216"/>
            <a:ext cx="1328936" cy="1328936"/>
          </a:xfrm>
          <a:prstGeom prst="rect">
            <a:avLst/>
          </a:prstGeom>
          <a:noFill/>
        </p:spPr>
      </p:pic>
      <p:pic>
        <p:nvPicPr>
          <p:cNvPr id="21512" name="Picture 8" descr="L'écureuil, thème omniprésent à Vaux-le-Vicomte, symbole de la famille Fouquet"/>
          <p:cNvPicPr>
            <a:picLocks noChangeAspect="1" noChangeArrowheads="1"/>
          </p:cNvPicPr>
          <p:nvPr/>
        </p:nvPicPr>
        <p:blipFill>
          <a:blip r:embed="rId5" cstate="print"/>
          <a:srcRect/>
          <a:stretch>
            <a:fillRect/>
          </a:stretch>
        </p:blipFill>
        <p:spPr bwMode="auto">
          <a:xfrm>
            <a:off x="107504" y="4461683"/>
            <a:ext cx="4032448" cy="1319187"/>
          </a:xfrm>
          <a:prstGeom prst="rect">
            <a:avLst/>
          </a:prstGeom>
          <a:noFill/>
        </p:spPr>
      </p:pic>
      <p:sp>
        <p:nvSpPr>
          <p:cNvPr id="6" name="Rectangle 5"/>
          <p:cNvSpPr/>
          <p:nvPr/>
        </p:nvSpPr>
        <p:spPr>
          <a:xfrm>
            <a:off x="323528" y="6021288"/>
            <a:ext cx="3672408" cy="523220"/>
          </a:xfrm>
          <a:prstGeom prst="rect">
            <a:avLst/>
          </a:prstGeom>
          <a:solidFill>
            <a:schemeClr val="accent1">
              <a:lumMod val="20000"/>
              <a:lumOff val="80000"/>
            </a:schemeClr>
          </a:solidFill>
        </p:spPr>
        <p:txBody>
          <a:bodyPr wrap="square">
            <a:spAutoFit/>
          </a:bodyPr>
          <a:lstStyle/>
          <a:p>
            <a:pPr algn="ctr"/>
            <a:r>
              <a:rPr lang="fr-FR" sz="1400" dirty="0" smtClean="0">
                <a:hlinkClick r:id="rId6"/>
              </a:rPr>
              <a:t>http://www.etaletaculture.fr/histoire/fouquet-quand-la-vanite-mene-tout-droit-au-cachot/</a:t>
            </a:r>
            <a:endParaRPr lang="fr-FR" sz="1400" dirty="0"/>
          </a:p>
        </p:txBody>
      </p:sp>
      <p:sp>
        <p:nvSpPr>
          <p:cNvPr id="8" name="Titre 7"/>
          <p:cNvSpPr>
            <a:spLocks noGrp="1"/>
          </p:cNvSpPr>
          <p:nvPr>
            <p:ph type="title" idx="4294967295"/>
          </p:nvPr>
        </p:nvSpPr>
        <p:spPr>
          <a:xfrm>
            <a:off x="4067944" y="0"/>
            <a:ext cx="5076056" cy="692696"/>
          </a:xfrm>
        </p:spPr>
        <p:txBody>
          <a:bodyPr>
            <a:normAutofit fontScale="90000"/>
          </a:bodyPr>
          <a:lstStyle/>
          <a:p>
            <a:r>
              <a:rPr lang="fr-FR" dirty="0" smtClean="0">
                <a:solidFill>
                  <a:schemeClr val="bg1"/>
                </a:solidFill>
              </a:rPr>
              <a:t>Nicolas</a:t>
            </a:r>
            <a:r>
              <a:rPr lang="fr-FR" baseline="0" dirty="0" smtClean="0">
                <a:solidFill>
                  <a:schemeClr val="bg1"/>
                </a:solidFill>
              </a:rPr>
              <a:t> Fouquet</a:t>
            </a:r>
            <a:endParaRPr lang="fr-FR"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1026</Words>
  <Application>Microsoft Office PowerPoint</Application>
  <PresentationFormat>Affichage à l'écran (4:3)</PresentationFormat>
  <Paragraphs>62</Paragraphs>
  <Slides>14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14</vt:i4>
      </vt:variant>
    </vt:vector>
  </HeadingPairs>
  <TitlesOfParts>
    <vt:vector size="17" baseType="lpstr">
      <vt:lpstr>Arial</vt:lpstr>
      <vt:lpstr>Calibri</vt:lpstr>
      <vt:lpstr>Thème Office</vt:lpstr>
      <vt:lpstr>Louis XIV</vt:lpstr>
      <vt:lpstr>Quelle aventure : à la cour de Louis XIV</vt:lpstr>
      <vt:lpstr>Résumé de la vidéo</vt:lpstr>
      <vt:lpstr>André Le Nôtre</vt:lpstr>
      <vt:lpstr>Molière et Louis XIV</vt:lpstr>
      <vt:lpstr>Sous le soleil de Versailles</vt:lpstr>
      <vt:lpstr>Molière</vt:lpstr>
      <vt:lpstr>Jean de la Fontaine</vt:lpstr>
      <vt:lpstr>Nicolas Fouquet</vt:lpstr>
      <vt:lpstr>Vaux-Le-Vicomte</vt:lpstr>
      <vt:lpstr>L’architecture classique française</vt:lpstr>
      <vt:lpstr>Versailles</vt:lpstr>
      <vt:lpstr>Le jardin à la française</vt:lpstr>
      <vt:lpstr>La cuisine française</vt:lpstr>
    </vt:vector>
  </TitlesOfParts>
  <Company>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XIV</dc:title>
  <dc:creator>Profil</dc:creator>
  <cp:lastModifiedBy>Collège les Pins</cp:lastModifiedBy>
  <cp:revision>29</cp:revision>
  <dcterms:created xsi:type="dcterms:W3CDTF">2016-10-03T06:37:21Z</dcterms:created>
  <dcterms:modified xsi:type="dcterms:W3CDTF">2022-06-22T18:10:22Z</dcterms:modified>
</cp:coreProperties>
</file>